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74" r:id="rId4"/>
    <p:sldId id="275" r:id="rId5"/>
    <p:sldId id="276" r:id="rId6"/>
    <p:sldId id="277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09800"/>
            <a:ext cx="6477000" cy="1828800"/>
          </a:xfrm>
        </p:spPr>
        <p:txBody>
          <a:bodyPr>
            <a:normAutofit/>
          </a:bodyPr>
          <a:lstStyle/>
          <a:p>
            <a:pPr algn="ctr"/>
            <a:r>
              <a:rPr lang="en-US" sz="9600" dirty="0" smtClean="0"/>
              <a:t>Unit v</a:t>
            </a:r>
            <a:endParaRPr lang="en-IN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Credit Guarantee Scheme – Started in 1960, Aims at increasing the credit flow to the SSIs and solving problems of sickness in SSI.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Introduced to 22 districts initially and expanded all over the country.</a:t>
            </a:r>
          </a:p>
          <a:p>
            <a:pPr algn="just"/>
            <a:endParaRPr lang="en-US" dirty="0" smtClean="0"/>
          </a:p>
          <a:p>
            <a:pPr lvl="1" algn="just">
              <a:buNone/>
            </a:pPr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296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IDBI(Industrial Development Bank of India)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537448" cy="5638800"/>
          </a:xfrm>
        </p:spPr>
        <p:txBody>
          <a:bodyPr>
            <a:normAutofit/>
          </a:bodyPr>
          <a:lstStyle/>
          <a:p>
            <a:pPr algn="just"/>
            <a:endParaRPr lang="en-US" sz="900" dirty="0" smtClean="0"/>
          </a:p>
          <a:p>
            <a:pPr algn="just"/>
            <a:r>
              <a:rPr lang="en-US" dirty="0" smtClean="0"/>
              <a:t>Established on July 1, 1964 under Act of Parliament as a subsidiary of RBI.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dirty="0" smtClean="0"/>
              <a:t>In Feb 1976, IDBI was made as an autonomous institution and ownership was passed to </a:t>
            </a:r>
            <a:r>
              <a:rPr lang="en-US" dirty="0" err="1" smtClean="0"/>
              <a:t>Govt</a:t>
            </a:r>
            <a:r>
              <a:rPr lang="en-US" dirty="0" smtClean="0"/>
              <a:t> of India.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dirty="0" smtClean="0"/>
              <a:t>IDBI provides assistance to SSI by </a:t>
            </a:r>
            <a:r>
              <a:rPr lang="en-US" b="1" dirty="0" smtClean="0"/>
              <a:t>refinance and bills rediscounting scheme.</a:t>
            </a:r>
          </a:p>
          <a:p>
            <a:pPr algn="just"/>
            <a:endParaRPr lang="en-US" sz="2000" b="1" dirty="0" smtClean="0"/>
          </a:p>
          <a:p>
            <a:pPr algn="just"/>
            <a:r>
              <a:rPr lang="en-US" b="1" dirty="0" smtClean="0"/>
              <a:t>SIDF</a:t>
            </a:r>
            <a:r>
              <a:rPr lang="en-US" dirty="0" smtClean="0"/>
              <a:t>(Small Industries Development Fund) – May 1986 to facilitate development &amp; extension of SSI.</a:t>
            </a:r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IDBI</a:t>
            </a:r>
            <a:br>
              <a:rPr lang="en-US" b="1" dirty="0" smtClean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NEFS</a:t>
            </a:r>
            <a:r>
              <a:rPr lang="en-US" dirty="0" smtClean="0"/>
              <a:t>(National Equity Fund Scheme) – 1988 to provide equity to tiny and small industries not exceeding Rs.5 </a:t>
            </a:r>
            <a:r>
              <a:rPr lang="en-US" dirty="0" err="1" smtClean="0"/>
              <a:t>lakhs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In order to make coordinating role more effective, </a:t>
            </a:r>
            <a:r>
              <a:rPr lang="en-US" dirty="0" err="1" smtClean="0"/>
              <a:t>Narasimham</a:t>
            </a:r>
            <a:r>
              <a:rPr lang="en-US" dirty="0" smtClean="0"/>
              <a:t> Committee has suggested that IDBI should give up direct financing role and perform only promotional and refinancing role.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3632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IFCI(Industrial Finance Corporation of India Ltd)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Govt</a:t>
            </a:r>
            <a:r>
              <a:rPr lang="en-US" dirty="0" smtClean="0"/>
              <a:t> of India set up IFCI under IFCI Act in </a:t>
            </a:r>
            <a:r>
              <a:rPr lang="en-US" dirty="0" err="1" smtClean="0"/>
              <a:t>july</a:t>
            </a:r>
            <a:r>
              <a:rPr lang="en-US" dirty="0" smtClean="0"/>
              <a:t> 1948.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july</a:t>
            </a:r>
            <a:r>
              <a:rPr lang="en-US" dirty="0" smtClean="0"/>
              <a:t> 1993, it was brought under Companies Act 1956.</a:t>
            </a:r>
          </a:p>
          <a:p>
            <a:r>
              <a:rPr lang="en-US" dirty="0" smtClean="0"/>
              <a:t>IFCI extends financial assistance through :</a:t>
            </a:r>
          </a:p>
          <a:p>
            <a:pPr lvl="1"/>
            <a:r>
              <a:rPr lang="en-US" dirty="0" smtClean="0"/>
              <a:t>Currency loans</a:t>
            </a:r>
          </a:p>
          <a:p>
            <a:pPr lvl="1"/>
            <a:r>
              <a:rPr lang="en-US" dirty="0" smtClean="0"/>
              <a:t>Underwriting/Subscriptions to shares / debentures</a:t>
            </a:r>
          </a:p>
          <a:p>
            <a:pPr lvl="1"/>
            <a:r>
              <a:rPr lang="en-US" dirty="0" smtClean="0"/>
              <a:t>Guarantees</a:t>
            </a:r>
          </a:p>
          <a:p>
            <a:pPr lvl="1"/>
            <a:r>
              <a:rPr lang="en-US" dirty="0" smtClean="0"/>
              <a:t>Equipment procurement</a:t>
            </a:r>
          </a:p>
          <a:p>
            <a:pPr lvl="1"/>
            <a:r>
              <a:rPr lang="en-US" dirty="0" smtClean="0"/>
              <a:t>Equipment finance</a:t>
            </a:r>
          </a:p>
          <a:p>
            <a:pPr lvl="1"/>
            <a:r>
              <a:rPr lang="en-US" dirty="0" smtClean="0"/>
              <a:t>Equipment leasing</a:t>
            </a:r>
          </a:p>
          <a:p>
            <a:pPr lvl="1"/>
            <a:r>
              <a:rPr lang="en-US" dirty="0" smtClean="0"/>
              <a:t>Buyers and suppliers credit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3632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   IFCI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Financial resources of IFCI has three components :</a:t>
            </a:r>
            <a:endParaRPr lang="en-IN" dirty="0" smtClean="0"/>
          </a:p>
          <a:p>
            <a:pPr lvl="1"/>
            <a:r>
              <a:rPr lang="en-US" dirty="0" smtClean="0"/>
              <a:t>Share capital</a:t>
            </a:r>
          </a:p>
          <a:p>
            <a:pPr lvl="1"/>
            <a:r>
              <a:rPr lang="en-US" dirty="0" smtClean="0"/>
              <a:t>Bonds and debentures</a:t>
            </a:r>
          </a:p>
          <a:p>
            <a:pPr lvl="1"/>
            <a:r>
              <a:rPr lang="en-US" dirty="0" smtClean="0"/>
              <a:t>Other borrowings</a:t>
            </a:r>
          </a:p>
          <a:p>
            <a:r>
              <a:rPr lang="en-US" dirty="0" smtClean="0"/>
              <a:t>IFCI schemes :</a:t>
            </a:r>
          </a:p>
          <a:p>
            <a:pPr lvl="1"/>
            <a:r>
              <a:rPr lang="en-US" dirty="0" smtClean="0"/>
              <a:t>Interest subsidy schemes to women entrepreneurs</a:t>
            </a:r>
          </a:p>
          <a:p>
            <a:pPr lvl="1"/>
            <a:r>
              <a:rPr lang="en-US" dirty="0" smtClean="0"/>
              <a:t>Consultancy fee subsidy schemes for providing marketing assistance to SSI</a:t>
            </a:r>
          </a:p>
          <a:p>
            <a:pPr lvl="1"/>
            <a:r>
              <a:rPr lang="en-US" dirty="0" smtClean="0"/>
              <a:t>Encourage modernization of tiny, small scale industries</a:t>
            </a:r>
          </a:p>
          <a:p>
            <a:pPr lvl="1"/>
            <a:r>
              <a:rPr lang="en-US" dirty="0" smtClean="0"/>
              <a:t>Control pollution of small &amp; medium scale industries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3632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   IFCI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Flaws of IFCI :</a:t>
            </a:r>
          </a:p>
          <a:p>
            <a:pPr algn="just"/>
            <a:endParaRPr lang="en-US" sz="3600" dirty="0" smtClean="0"/>
          </a:p>
          <a:p>
            <a:pPr lvl="1" algn="just"/>
            <a:r>
              <a:rPr lang="en-US" sz="3200" dirty="0" smtClean="0"/>
              <a:t>Discriminatory policy towards small and medium scale industries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Delay in sanction of loans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Failure to exercise control over borrowers</a:t>
            </a:r>
            <a:endParaRPr lang="en-I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dirty="0" smtClean="0"/>
              <a:t>ICICI (Industrial Credit Investment Corporation </a:t>
            </a:r>
            <a:br>
              <a:rPr lang="en-US" sz="3600" b="1" dirty="0" smtClean="0"/>
            </a:br>
            <a:r>
              <a:rPr lang="en-US" sz="3600" b="1" dirty="0" smtClean="0"/>
              <a:t>of India Ltd)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Setup in Jan 1955 under Companies Act with the objective of developing small and medium scale industries in private sector.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sz="3200" dirty="0" smtClean="0"/>
              <a:t>Functions :</a:t>
            </a:r>
          </a:p>
          <a:p>
            <a:pPr lvl="1" algn="just"/>
            <a:r>
              <a:rPr lang="en-US" dirty="0" smtClean="0"/>
              <a:t>Assistance – rupee loans, underwriting and subscriptions to shares / debentures, guarantees</a:t>
            </a:r>
          </a:p>
          <a:p>
            <a:pPr lvl="1" algn="just"/>
            <a:r>
              <a:rPr lang="en-US" dirty="0" smtClean="0"/>
              <a:t>Financial services -  Deferred credit, leasing credit, installment sale, asset credit and venture credit</a:t>
            </a:r>
          </a:p>
          <a:p>
            <a:pPr lvl="1" algn="just"/>
            <a:r>
              <a:rPr lang="en-US" dirty="0" smtClean="0"/>
              <a:t>Loans from private investment sources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b="1" dirty="0" smtClean="0"/>
              <a:t>ICICI (Industrial Credit Investment Corporation </a:t>
            </a:r>
            <a:br>
              <a:rPr lang="en-US" sz="3600" b="1" dirty="0" smtClean="0"/>
            </a:br>
            <a:r>
              <a:rPr lang="en-US" sz="3600" b="1" dirty="0" smtClean="0"/>
              <a:t>of India Ltd)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Subsidiaries of ICICI:</a:t>
            </a:r>
          </a:p>
          <a:p>
            <a:pPr lvl="1" algn="just"/>
            <a:r>
              <a:rPr lang="en-US" dirty="0" smtClean="0"/>
              <a:t>Merchant banking division – Industrial credit</a:t>
            </a:r>
          </a:p>
          <a:p>
            <a:pPr lvl="1" algn="just"/>
            <a:r>
              <a:rPr lang="en-US" dirty="0" smtClean="0"/>
              <a:t>Asset Management Company – Mutual Fund</a:t>
            </a:r>
          </a:p>
          <a:p>
            <a:pPr lvl="1" algn="just"/>
            <a:r>
              <a:rPr lang="en-US" dirty="0" smtClean="0"/>
              <a:t>ICICI Investors Services Ltd(1994)</a:t>
            </a:r>
          </a:p>
          <a:p>
            <a:pPr lvl="1" algn="just"/>
            <a:r>
              <a:rPr lang="en-US" dirty="0" smtClean="0"/>
              <a:t>ICICI Banking Corporation Ltd(1994)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Though ICICI assists all sectors like private, joint, co-operative and public, the major beneficiary is private sector comprising small scale units.</a:t>
            </a:r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058400" cy="990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IRBI (Industrial Reconstruction Bank of India)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Setup in April 1971 under Companies Act to look after the special problem of sick units and provide assistance in speedy reconstruction and rehabilitation.</a:t>
            </a:r>
          </a:p>
          <a:p>
            <a:pPr algn="just"/>
            <a:r>
              <a:rPr lang="en-US" dirty="0" smtClean="0"/>
              <a:t>Initially set up as Industrial Reconstruction Corporation of India (IRCI) and converted into IRBI in 1984.</a:t>
            </a:r>
          </a:p>
          <a:p>
            <a:pPr algn="just"/>
            <a:r>
              <a:rPr lang="en-US" dirty="0" smtClean="0"/>
              <a:t>IRCI extended assistance to sick units of textiles, engineering, mining and Foundary industries.</a:t>
            </a:r>
          </a:p>
          <a:p>
            <a:pPr algn="just"/>
            <a:r>
              <a:rPr lang="en-US" dirty="0" smtClean="0"/>
              <a:t>IRBI diversified activities into consultancy services, merchant banking and equipment leasing.</a:t>
            </a:r>
          </a:p>
          <a:p>
            <a:pPr algn="just"/>
            <a:r>
              <a:rPr lang="en-US" dirty="0" smtClean="0"/>
              <a:t>Also helped in amalgamation, merger and reconstruction.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058400" cy="990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LIC (Life Insurance Corporation of India)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15400" cy="5029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Setup in 1956 as a wholly owned corporation of </a:t>
            </a:r>
            <a:r>
              <a:rPr lang="en-US" dirty="0" err="1" smtClean="0"/>
              <a:t>Govt</a:t>
            </a:r>
            <a:r>
              <a:rPr lang="en-US" dirty="0" smtClean="0"/>
              <a:t> of India to nationalize insurance business.</a:t>
            </a:r>
          </a:p>
          <a:p>
            <a:pPr algn="just"/>
            <a:endParaRPr lang="en-US" sz="1600" dirty="0" smtClean="0"/>
          </a:p>
          <a:p>
            <a:pPr algn="just"/>
            <a:r>
              <a:rPr lang="en-US" dirty="0" smtClean="0"/>
              <a:t>Offers a variety of insurance policies to extend social security to various segments of society.</a:t>
            </a:r>
          </a:p>
          <a:p>
            <a:pPr algn="just"/>
            <a:endParaRPr lang="en-US" sz="1900" dirty="0" smtClean="0"/>
          </a:p>
          <a:p>
            <a:pPr algn="just"/>
            <a:r>
              <a:rPr lang="en-US" dirty="0" smtClean="0"/>
              <a:t>Provides loans for housing, water supply, rural electrification to benefit individuals and groups.</a:t>
            </a:r>
          </a:p>
          <a:p>
            <a:pPr algn="just"/>
            <a:endParaRPr lang="en-US" sz="1700" dirty="0" smtClean="0"/>
          </a:p>
          <a:p>
            <a:pPr algn="just"/>
            <a:r>
              <a:rPr lang="en-US" dirty="0" smtClean="0"/>
              <a:t>Also provides loans and underwriting / direct subscriptions to shares and debentures of corporate sector.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FINANCE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Internal Sources</a:t>
            </a:r>
          </a:p>
          <a:p>
            <a:endParaRPr lang="en-US" sz="4000" dirty="0" smtClean="0"/>
          </a:p>
          <a:p>
            <a:r>
              <a:rPr lang="en-US" sz="4000" dirty="0" smtClean="0"/>
              <a:t>External Sources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058400" cy="990600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LIC (Life Insurance Corporation of India)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/>
              <a:t>Assistance sanctioned :</a:t>
            </a:r>
            <a:endParaRPr lang="en-US" sz="3600" dirty="0" smtClean="0"/>
          </a:p>
          <a:p>
            <a:pPr lvl="1" algn="just"/>
            <a:r>
              <a:rPr lang="en-US" sz="3200" dirty="0" smtClean="0"/>
              <a:t>New projects – 37.3%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Expansion / diversification – 31.2%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Modernization / rehabilitation / balancing equipment – 12.4%</a:t>
            </a:r>
          </a:p>
          <a:p>
            <a:pPr lvl="1" algn="just"/>
            <a:endParaRPr lang="en-US" sz="3200" dirty="0" smtClean="0"/>
          </a:p>
          <a:p>
            <a:pPr algn="just"/>
            <a:endParaRPr lang="en-I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10058400" cy="990600"/>
          </a:xfrm>
        </p:spPr>
        <p:txBody>
          <a:bodyPr>
            <a:noAutofit/>
          </a:bodyPr>
          <a:lstStyle/>
          <a:p>
            <a:pPr algn="just"/>
            <a:r>
              <a:rPr lang="en-US" b="1" dirty="0" smtClean="0"/>
              <a:t>  UTI (Unit Trust of India)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8915400" cy="50292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Established under Act of Parliament in 1964</a:t>
            </a:r>
          </a:p>
          <a:p>
            <a:pPr algn="just"/>
            <a:r>
              <a:rPr lang="en-US" sz="3200" dirty="0" smtClean="0"/>
              <a:t>Mobilizes savings of small investors and channelizes them into corporate investments.</a:t>
            </a:r>
          </a:p>
          <a:p>
            <a:pPr algn="just"/>
            <a:r>
              <a:rPr lang="en-US" sz="3200" dirty="0" smtClean="0"/>
              <a:t>Provides loans and underwriting / direct subscriptions to shares and debentures of corporate sector.</a:t>
            </a:r>
          </a:p>
          <a:p>
            <a:pPr algn="just"/>
            <a:r>
              <a:rPr lang="en-US" sz="3200" dirty="0" smtClean="0"/>
              <a:t>During 1994-95, UTI launched 9 new schemes like Unit plan, Retirement Benefit Plan, Primary Equity Fund, Unit Scheme.</a:t>
            </a:r>
            <a:endParaRPr lang="en-IN" sz="3200" dirty="0" smtClean="0"/>
          </a:p>
          <a:p>
            <a:pPr algn="just"/>
            <a:endParaRPr lang="en-US" sz="3200" dirty="0" smtClean="0"/>
          </a:p>
          <a:p>
            <a:pPr algn="just"/>
            <a:endParaRPr lang="en-US" sz="2800" dirty="0" smtClean="0"/>
          </a:p>
          <a:p>
            <a:pPr lvl="1" algn="just"/>
            <a:endParaRPr lang="en-US" sz="3200" dirty="0" smtClean="0"/>
          </a:p>
          <a:p>
            <a:pPr algn="just"/>
            <a:endParaRPr lang="en-IN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UTI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000" b="1" dirty="0" smtClean="0"/>
              <a:t>Assistance sanctioned :</a:t>
            </a:r>
            <a:endParaRPr lang="en-US" sz="3600" b="1" dirty="0" smtClean="0"/>
          </a:p>
          <a:p>
            <a:pPr lvl="1" algn="just"/>
            <a:r>
              <a:rPr lang="en-US" sz="3200" dirty="0" smtClean="0"/>
              <a:t>New projects – 50%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Expansion / diversification – 12.6%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Modernization / rehabilitation / balancing equipment – 1.7%</a:t>
            </a:r>
          </a:p>
          <a:p>
            <a:pPr lvl="1" algn="just"/>
            <a:endParaRPr lang="en-US" sz="3200" dirty="0" smtClean="0"/>
          </a:p>
          <a:p>
            <a:pPr lvl="1" algn="just"/>
            <a:r>
              <a:rPr lang="en-US" sz="3200" dirty="0" smtClean="0"/>
              <a:t>Loans for working capital – 34.9%</a:t>
            </a:r>
          </a:p>
          <a:p>
            <a:pPr lvl="1" algn="just">
              <a:buNone/>
            </a:pPr>
            <a:endParaRPr lang="en-US" sz="32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Sources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95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Raised from the within the enterprise itself.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Owner’s capital – deposits, equity, loans by owner, partners, directors.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Personal loans – Provident fund, LI policy, buildings, investments, retention of profits, conversion of some assets</a:t>
            </a:r>
          </a:p>
          <a:p>
            <a:pPr algn="just"/>
            <a:endParaRPr lang="en-US" sz="3200" dirty="0" smtClean="0"/>
          </a:p>
          <a:p>
            <a:pPr algn="just"/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External Sources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9530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200" dirty="0" smtClean="0"/>
              <a:t>Raised from external sources.</a:t>
            </a:r>
          </a:p>
          <a:p>
            <a:pPr algn="just"/>
            <a:r>
              <a:rPr lang="en-US" sz="3200" dirty="0" smtClean="0"/>
              <a:t>Deposits or borrowings from relatives, friends and others.</a:t>
            </a:r>
          </a:p>
          <a:p>
            <a:pPr algn="just"/>
            <a:r>
              <a:rPr lang="en-US" sz="3200" dirty="0" smtClean="0"/>
              <a:t>Borrowings from banks for working capital.</a:t>
            </a:r>
          </a:p>
          <a:p>
            <a:pPr algn="just"/>
            <a:r>
              <a:rPr lang="en-US" sz="3200" dirty="0" smtClean="0"/>
              <a:t>Credit from commercial banks.</a:t>
            </a:r>
          </a:p>
          <a:p>
            <a:pPr algn="just"/>
            <a:r>
              <a:rPr lang="en-US" sz="3200" dirty="0" smtClean="0"/>
              <a:t>Term loans from financial institutions.</a:t>
            </a:r>
          </a:p>
          <a:p>
            <a:pPr algn="just"/>
            <a:r>
              <a:rPr lang="en-US" sz="3200" dirty="0" smtClean="0"/>
              <a:t>Hire purchase or leasing facility from NSIC and SSIC.</a:t>
            </a:r>
          </a:p>
          <a:p>
            <a:pPr algn="just"/>
            <a:r>
              <a:rPr lang="en-US" sz="3200" dirty="0" smtClean="0"/>
              <a:t>Seed / Margin money, subsidies from </a:t>
            </a:r>
            <a:r>
              <a:rPr lang="en-US" sz="3200" dirty="0" err="1" smtClean="0"/>
              <a:t>Govt</a:t>
            </a:r>
            <a:endParaRPr lang="en-US" sz="3200" dirty="0" smtClean="0"/>
          </a:p>
          <a:p>
            <a:pPr algn="just"/>
            <a:endParaRPr lang="en-US" sz="3200" dirty="0" smtClean="0"/>
          </a:p>
          <a:p>
            <a:pPr algn="just"/>
            <a:endParaRPr lang="en-US" sz="3200" dirty="0" smtClean="0"/>
          </a:p>
          <a:p>
            <a:pPr algn="just"/>
            <a:endParaRPr lang="en-US" sz="3200" dirty="0" smtClean="0"/>
          </a:p>
          <a:p>
            <a:pPr algn="just"/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&amp; External Sources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95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Personal funds or equity capital</a:t>
            </a:r>
          </a:p>
          <a:p>
            <a:pPr algn="just"/>
            <a:r>
              <a:rPr lang="en-US" sz="3200" dirty="0" smtClean="0"/>
              <a:t>Loans from relatives and friends</a:t>
            </a:r>
          </a:p>
          <a:p>
            <a:pPr algn="just"/>
            <a:r>
              <a:rPr lang="en-US" sz="3200" dirty="0" smtClean="0"/>
              <a:t>Mortgage loans</a:t>
            </a:r>
          </a:p>
          <a:p>
            <a:pPr algn="just"/>
            <a:r>
              <a:rPr lang="en-US" sz="3200" dirty="0" smtClean="0"/>
              <a:t>Term loans – shares, debentures, financial institutions, commercial banks, public deposits, retention of profits</a:t>
            </a:r>
          </a:p>
          <a:p>
            <a:pPr lvl="1" algn="just"/>
            <a:r>
              <a:rPr lang="en-US" dirty="0" smtClean="0"/>
              <a:t>Short term, medium term, long term</a:t>
            </a:r>
          </a:p>
          <a:p>
            <a:pPr algn="just"/>
            <a:r>
              <a:rPr lang="en-US" sz="3200" dirty="0" smtClean="0"/>
              <a:t>Subsidiaries</a:t>
            </a:r>
          </a:p>
          <a:p>
            <a:pPr algn="just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Sources of short term finance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Commercial banks</a:t>
            </a:r>
          </a:p>
          <a:p>
            <a:r>
              <a:rPr lang="en-US" dirty="0" smtClean="0"/>
              <a:t>Public deposits</a:t>
            </a:r>
          </a:p>
          <a:p>
            <a:r>
              <a:rPr lang="en-US" dirty="0" smtClean="0"/>
              <a:t>Trade credits</a:t>
            </a:r>
          </a:p>
          <a:p>
            <a:r>
              <a:rPr lang="en-US" dirty="0" smtClean="0"/>
              <a:t>Factoring</a:t>
            </a:r>
          </a:p>
          <a:p>
            <a:r>
              <a:rPr lang="en-US" dirty="0" smtClean="0"/>
              <a:t>Discounting of bills</a:t>
            </a:r>
          </a:p>
          <a:p>
            <a:r>
              <a:rPr lang="en-US" dirty="0" smtClean="0"/>
              <a:t>Bank overdraft</a:t>
            </a:r>
          </a:p>
          <a:p>
            <a:r>
              <a:rPr lang="en-US" dirty="0" smtClean="0"/>
              <a:t>Accrued accounts</a:t>
            </a:r>
          </a:p>
          <a:p>
            <a:r>
              <a:rPr lang="en-US" dirty="0" smtClean="0"/>
              <a:t>Advances </a:t>
            </a:r>
            <a:r>
              <a:rPr lang="en-US" smtClean="0"/>
              <a:t>from customers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982200" cy="99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INSTITUTIONAL FINANCE TO ENTREPRENEURS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8153400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Commercial banks</a:t>
            </a:r>
          </a:p>
          <a:p>
            <a:r>
              <a:rPr lang="en-US" sz="2800" dirty="0" smtClean="0"/>
              <a:t>Other financial institutions</a:t>
            </a:r>
          </a:p>
          <a:p>
            <a:pPr lvl="1"/>
            <a:r>
              <a:rPr lang="en-US" sz="2400" dirty="0" smtClean="0"/>
              <a:t>IDBI</a:t>
            </a:r>
          </a:p>
          <a:p>
            <a:pPr lvl="1"/>
            <a:r>
              <a:rPr lang="en-US" sz="2400" dirty="0" smtClean="0"/>
              <a:t>IFCI</a:t>
            </a:r>
          </a:p>
          <a:p>
            <a:pPr lvl="1"/>
            <a:r>
              <a:rPr lang="en-US" sz="2400" dirty="0" smtClean="0"/>
              <a:t>ICICI</a:t>
            </a:r>
          </a:p>
          <a:p>
            <a:pPr lvl="1"/>
            <a:r>
              <a:rPr lang="en-US" sz="2400" dirty="0" smtClean="0"/>
              <a:t>IRBI</a:t>
            </a:r>
          </a:p>
          <a:p>
            <a:pPr lvl="1"/>
            <a:r>
              <a:rPr lang="en-US" sz="2400" dirty="0" smtClean="0"/>
              <a:t>LIC</a:t>
            </a:r>
          </a:p>
          <a:p>
            <a:pPr lvl="1"/>
            <a:r>
              <a:rPr lang="en-US" sz="2400" dirty="0" smtClean="0"/>
              <a:t>UTI</a:t>
            </a:r>
          </a:p>
          <a:p>
            <a:pPr lvl="1"/>
            <a:r>
              <a:rPr lang="en-US" sz="2400" dirty="0" smtClean="0"/>
              <a:t>SFC’s</a:t>
            </a:r>
          </a:p>
          <a:p>
            <a:pPr lvl="1"/>
            <a:r>
              <a:rPr lang="en-US" sz="2400" dirty="0" smtClean="0"/>
              <a:t>SIDC</a:t>
            </a:r>
          </a:p>
          <a:p>
            <a:pPr lvl="1"/>
            <a:r>
              <a:rPr lang="en-US" sz="2400" dirty="0" smtClean="0"/>
              <a:t>SIDBI</a:t>
            </a:r>
          </a:p>
          <a:p>
            <a:pPr lvl="1"/>
            <a:r>
              <a:rPr lang="en-US" sz="2400" dirty="0" smtClean="0"/>
              <a:t>EXIM Bank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Scheduled Commercial Banks(SCBs) comprises:</a:t>
            </a:r>
          </a:p>
          <a:p>
            <a:pPr lvl="1" algn="just"/>
            <a:r>
              <a:rPr lang="en-US" dirty="0" smtClean="0"/>
              <a:t>The State Bank of India(SBI) and its associated banks(8)</a:t>
            </a:r>
          </a:p>
          <a:p>
            <a:pPr lvl="1" algn="just"/>
            <a:r>
              <a:rPr lang="en-US" dirty="0" smtClean="0"/>
              <a:t>Nationalized banks(19)</a:t>
            </a:r>
          </a:p>
          <a:p>
            <a:pPr lvl="1" algn="just"/>
            <a:r>
              <a:rPr lang="en-US" dirty="0" smtClean="0"/>
              <a:t>Private sector banks(32)</a:t>
            </a:r>
          </a:p>
          <a:p>
            <a:pPr lvl="1" algn="just"/>
            <a:r>
              <a:rPr lang="en-US" dirty="0" smtClean="0"/>
              <a:t>Regional rural banks(196)</a:t>
            </a:r>
          </a:p>
          <a:p>
            <a:pPr lvl="1" algn="just"/>
            <a:r>
              <a:rPr lang="en-US" dirty="0" smtClean="0"/>
              <a:t>Foreign banks(23)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first bank which initiated financial assistance to small scale industries was SBI</a:t>
            </a:r>
          </a:p>
          <a:p>
            <a:pPr lvl="1" algn="just">
              <a:buNone/>
            </a:pPr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Banks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Nationalization in 1969 paved way for commercial banks in initiating finance to SSI.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Commercial banks provided assistance for :</a:t>
            </a:r>
          </a:p>
          <a:p>
            <a:pPr lvl="1" algn="just"/>
            <a:r>
              <a:rPr lang="en-US" dirty="0" smtClean="0"/>
              <a:t>Working capital requirements</a:t>
            </a:r>
          </a:p>
          <a:p>
            <a:pPr lvl="1" algn="just"/>
            <a:r>
              <a:rPr lang="en-US" dirty="0" smtClean="0"/>
              <a:t>Term finance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Lead Bank Scheme : RBI initiative which focuses on allotting one SCB to one district for intensive development of banking facilities.</a:t>
            </a:r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lvl="1" algn="just">
              <a:buNone/>
            </a:pPr>
            <a:endParaRPr lang="en-US" dirty="0" smtClean="0"/>
          </a:p>
          <a:p>
            <a:pPr lvl="1"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117</TotalTime>
  <Words>993</Words>
  <Application>Microsoft Office PowerPoint</Application>
  <PresentationFormat>On-screen Show (4:3)</PresentationFormat>
  <Paragraphs>174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Unit v</vt:lpstr>
      <vt:lpstr>SOURCES OF FINANCE</vt:lpstr>
      <vt:lpstr>Internal Sources</vt:lpstr>
      <vt:lpstr>External Sources</vt:lpstr>
      <vt:lpstr>Internal &amp; External Sources</vt:lpstr>
      <vt:lpstr>Sources of short term finance</vt:lpstr>
      <vt:lpstr>INSTITUTIONAL FINANCE TO ENTREPRENEURS</vt:lpstr>
      <vt:lpstr>Commercial Banks</vt:lpstr>
      <vt:lpstr>Commercial Banks</vt:lpstr>
      <vt:lpstr>Commercial Banks</vt:lpstr>
      <vt:lpstr>IDBI(Industrial Development Bank of India)</vt:lpstr>
      <vt:lpstr>IDBI </vt:lpstr>
      <vt:lpstr>IFCI(Industrial Finance Corporation of India Ltd)</vt:lpstr>
      <vt:lpstr>   IFCI</vt:lpstr>
      <vt:lpstr>   IFCI</vt:lpstr>
      <vt:lpstr>ICICI (Industrial Credit Investment Corporation  of India Ltd)</vt:lpstr>
      <vt:lpstr>ICICI (Industrial Credit Investment Corporation  of India Ltd)</vt:lpstr>
      <vt:lpstr>IRBI (Industrial Reconstruction Bank of India)</vt:lpstr>
      <vt:lpstr>LIC (Life Insurance Corporation of India)</vt:lpstr>
      <vt:lpstr>LIC (Life Insurance Corporation of India)</vt:lpstr>
      <vt:lpstr>  UTI (Unit Trust of India)</vt:lpstr>
      <vt:lpstr>UTI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v</dc:title>
  <dc:creator>Home</dc:creator>
  <cp:lastModifiedBy>Admin</cp:lastModifiedBy>
  <cp:revision>29</cp:revision>
  <dcterms:created xsi:type="dcterms:W3CDTF">2006-08-16T00:00:00Z</dcterms:created>
  <dcterms:modified xsi:type="dcterms:W3CDTF">2019-09-23T04:11:13Z</dcterms:modified>
</cp:coreProperties>
</file>